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6" r:id="rId5"/>
    <p:sldId id="258" r:id="rId6"/>
    <p:sldId id="259" r:id="rId7"/>
    <p:sldId id="260" r:id="rId8"/>
    <p:sldId id="261" r:id="rId9"/>
    <p:sldId id="268" r:id="rId10"/>
    <p:sldId id="262" r:id="rId11"/>
    <p:sldId id="264" r:id="rId12"/>
    <p:sldId id="263" r:id="rId13"/>
    <p:sldId id="265" r:id="rId14"/>
    <p:sldId id="271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64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51B2C2-A408-4FAD-BC2A-0C74DE9E8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CA1432-6519-4490-A50F-78EBED227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9494509-E36F-4171-83D1-BC8A3E48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F8704DD-A8D4-4D08-99F8-E4C6BFB07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B8DC8D7-5D2F-4F66-A765-EC5EC482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74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739A5-048D-431C-9409-CA6B90764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8E789CB8-3104-4BA1-B76A-7DCDF0180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F43A8FE-3DB3-4EDE-9E0F-E15EE02CB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795C6AA-CEBB-409D-92A1-7FF4BE4D6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66F6001-459F-4E23-9386-99161325F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19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BDCE366-C93A-4DB8-866E-9BE18DA7A8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F6CD3D2-F37C-4F98-B0B8-B874E7E6E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B741D46-B8DE-4D53-A287-25707615F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8A4D19E-4A2F-4A73-897F-57AF23FA8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513422F0-704E-49FB-B6DD-E302FA493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536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38608-897F-4CA1-8E54-4714D6367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D2836B2-B21D-4BA7-8CA2-771B7243E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380443B-0A3F-43D6-B2EC-71F000AE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F39BEBE-0E62-4ACE-8627-980FDDA8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9B50EF3-97C1-4563-BD30-4D916F18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28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667082-3757-4B45-921F-128F139C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0639D3B5-41F7-4804-AC3D-3C684FCEE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3D951A7-B81C-4348-97C7-EDA6C6035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AC9D711B-A356-4DFE-AC13-2810BB695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E1074D43-AED9-47D8-BEF8-79B3A0081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6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25C35-1A72-4230-86AF-DCEF00E0F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4ED2301-78AB-4C3C-9648-FF2649A68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D13FABE6-376A-4DA0-9F08-BB5423586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EB471247-A9F3-4033-9452-EF5DB1467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6C14257-C0E6-4834-8ED4-80781191D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0BB7565C-8EAF-4E63-B06F-1E143F2B5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61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97CE4F-BB36-4A32-8003-8C150188E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44F18EB-7ECF-482D-9030-EB07C24B10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74A02D0-7F53-44A7-893C-A1E3B36359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FE5CAE3F-1A0D-4FD6-A484-E3A1DD926E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B088643C-10E2-4A86-8F76-0541C20DB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630D276E-106F-4ED5-A8FA-88DE6897B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0D8CA744-5FB4-4B7A-B44E-42E5D7CEB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EC921587-1E43-4C17-BBC3-03626CA4E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38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A324C-B06D-4C70-88BA-CD66A1577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042D4C13-33B8-4C01-8FF6-E2C07A08A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FF503315-BEE7-4B48-A47F-15413B53C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56D9F1A2-AED9-42B7-8378-AB774794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27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513D7384-23C5-4714-9280-27DC0E376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63252EF2-CE46-454E-9A02-A042382C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D575023-B974-4A0C-A3FE-49C1800C1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35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0EC79E-8262-49B8-986D-E84F4E100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7F4192E-86D5-4F6D-91A6-50D75A688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E172DC30-C5E7-4CED-8FAD-387944CE2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ACB836C5-E24B-4683-B9AF-A21EC1995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15197FB-8293-404F-B739-ED65372F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26133612-3E5A-4288-9634-ADC7C1D3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718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F815C2-EA71-415A-84AE-36D2B11FC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8DB56ACD-B2DE-44A3-B1CD-9101E14BCF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7D49076F-F9D6-4F3C-97E8-BD2B70F87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BBC4424-106C-4942-B389-4C8F33E6B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1F30E50-C693-4343-BE7C-C7199A1BE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7CA82C2-E1FD-4869-AF4E-5727B21ED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86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59ECBEF7-7487-4933-A9E7-B95D248FE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FFF20258-A053-4174-80DB-7EBCBA297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6B3470E-6F39-4B6E-B5AF-79A03137BE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1C9BC-39CA-4126-8A11-9D13F1AE648E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72D5648-A01A-4C81-A274-0B628A826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B347A47-7675-445C-B1EE-B41712ACDB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E9D93-6DA1-4EA8-81D3-A56693A835F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43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81C15A-C623-47AC-9BA7-627C70D0FB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LIBS – PEEC 2022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660E0E-9E5B-422F-961B-DA608EC0A9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Pedro A.S. Jorge, Nuno Azevedo Silva</a:t>
            </a:r>
          </a:p>
        </p:txBody>
      </p:sp>
    </p:spTree>
    <p:extLst>
      <p:ext uri="{BB962C8B-B14F-4D97-AF65-F5344CB8AC3E}">
        <p14:creationId xmlns:p14="http://schemas.microsoft.com/office/powerpoint/2010/main" val="938568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875A4F-0AA5-4A93-8C9E-F022B2E44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Applications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E8E436A-728E-41C7-B0E3-1321FF172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Scrap metal industry</a:t>
            </a:r>
          </a:p>
          <a:p>
            <a:pPr marL="0" indent="0">
              <a:buNone/>
            </a:pPr>
            <a:r>
              <a:rPr lang="en-US" dirty="0"/>
              <a:t>Mining</a:t>
            </a:r>
          </a:p>
          <a:p>
            <a:pPr marL="0" indent="0">
              <a:buNone/>
            </a:pPr>
            <a:r>
              <a:rPr lang="en-US" dirty="0"/>
              <a:t>Plastic industry</a:t>
            </a:r>
          </a:p>
          <a:p>
            <a:pPr marL="0" indent="0">
              <a:buNone/>
            </a:pPr>
            <a:r>
              <a:rPr lang="en-US" dirty="0"/>
              <a:t>Agriculture (soils)</a:t>
            </a:r>
          </a:p>
          <a:p>
            <a:pPr marL="0" indent="0">
              <a:buNone/>
            </a:pPr>
            <a:r>
              <a:rPr lang="en-US" dirty="0"/>
              <a:t>Heritage</a:t>
            </a:r>
          </a:p>
          <a:p>
            <a:pPr marL="0" indent="0">
              <a:buNone/>
            </a:pP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SORT - Aspectus GmbH">
            <a:extLst>
              <a:ext uri="{FF2B5EF4-FFF2-40B4-BE49-F238E27FC236}">
                <a16:creationId xmlns:a16="http://schemas.microsoft.com/office/drawing/2014/main" id="{55D53F26-4D73-4D89-B96B-66AEF0EAA1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8876" y="1530998"/>
            <a:ext cx="2878701" cy="21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LIBS Ore Sorter in the spotlight - Eijkelkamp SonicSampDrill | Sonic  Drilling Solutions">
            <a:extLst>
              <a:ext uri="{FF2B5EF4-FFF2-40B4-BE49-F238E27FC236}">
                <a16:creationId xmlns:a16="http://schemas.microsoft.com/office/drawing/2014/main" id="{1BAF1251-8002-40B3-B0E5-066FE7F165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17" r="30588"/>
          <a:stretch/>
        </p:blipFill>
        <p:spPr bwMode="auto">
          <a:xfrm>
            <a:off x="8201801" y="1560903"/>
            <a:ext cx="3296238" cy="461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xpanding Global Soil Management with SciAps Handheld LIBS - SciAps">
            <a:extLst>
              <a:ext uri="{FF2B5EF4-FFF2-40B4-BE49-F238E27FC236}">
                <a16:creationId xmlns:a16="http://schemas.microsoft.com/office/drawing/2014/main" id="{4800E70E-87C4-4C58-A881-17F9805F1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8876" y="4025256"/>
            <a:ext cx="2734461" cy="215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166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875A4F-0AA5-4A93-8C9E-F022B2E44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What can LIBS really do?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E8E436A-728E-41C7-B0E3-1321FF1726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r>
              <a:rPr lang="en-US" sz="4400" b="1" dirty="0">
                <a:solidFill>
                  <a:schemeClr val="accent6"/>
                </a:solidFill>
              </a:rPr>
              <a:t>Qualitative Analysis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4"/>
                </a:solidFill>
              </a:rPr>
              <a:t>Semi-quantitative Analysis</a:t>
            </a:r>
          </a:p>
          <a:p>
            <a:pPr marL="0" indent="0">
              <a:buNone/>
            </a:pPr>
            <a:r>
              <a:rPr lang="en-US" sz="4400" b="1" dirty="0">
                <a:solidFill>
                  <a:schemeClr val="accent2">
                    <a:lumMod val="75000"/>
                  </a:schemeClr>
                </a:solidFill>
              </a:rPr>
              <a:t>Quantitative Analysis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15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ACD8E-D90C-457D-B76B-3000AAC6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Qualitive Analysis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D7F3C4F-CDED-407F-A19B-71AB93F03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52053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1. Presence of elements</a:t>
            </a:r>
          </a:p>
          <a:p>
            <a:pPr marL="457200" lvl="1" indent="0">
              <a:buNone/>
            </a:pPr>
            <a:r>
              <a:rPr lang="en-US" dirty="0"/>
              <a:t>Identification of emission lines </a:t>
            </a:r>
          </a:p>
          <a:p>
            <a:pPr marL="457200" lvl="1" indent="0">
              <a:buNone/>
            </a:pPr>
            <a:r>
              <a:rPr lang="en-US" dirty="0"/>
              <a:t>	Seek for exclusive lines</a:t>
            </a:r>
          </a:p>
          <a:p>
            <a:pPr marL="457200" lvl="1" indent="0">
              <a:buNone/>
            </a:pPr>
            <a:r>
              <a:rPr lang="en-US" dirty="0"/>
              <a:t>	Empirical Criteria: 3/5 highest emission peaks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2. Sample type identification and classification</a:t>
            </a:r>
          </a:p>
          <a:p>
            <a:pPr marL="457200" lvl="1" indent="0">
              <a:buNone/>
            </a:pPr>
            <a:r>
              <a:rPr lang="en-US" dirty="0"/>
              <a:t>Machine learning algorithms to classify samples</a:t>
            </a:r>
          </a:p>
        </p:txBody>
      </p:sp>
      <p:pic>
        <p:nvPicPr>
          <p:cNvPr id="5122" name="Picture 2" descr="Identification of atomic lines and molecular bands of benzene and carbon  disulfide liquids by using LIBS">
            <a:extLst>
              <a:ext uri="{FF2B5EF4-FFF2-40B4-BE49-F238E27FC236}">
                <a16:creationId xmlns:a16="http://schemas.microsoft.com/office/drawing/2014/main" id="{B528FBA7-4E04-4510-90DD-062111315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397" y="1386258"/>
            <a:ext cx="3765892" cy="2741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Laser-Induced Breakdown Spectroscopy Coupled with Multivariate Chemometrics  for Variety Discrimination of Soil | Scientific Reports">
            <a:extLst>
              <a:ext uri="{FF2B5EF4-FFF2-40B4-BE49-F238E27FC236}">
                <a16:creationId xmlns:a16="http://schemas.microsoft.com/office/drawing/2014/main" id="{70783BD0-486A-48B3-A0B0-5645C7D89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993" y="4452407"/>
            <a:ext cx="3213150" cy="2040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276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BACD8E-D90C-457D-B76B-3000AAC6A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Quantitative Analysis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Marcador de Posição de Conteúdo 2">
                <a:extLst>
                  <a:ext uri="{FF2B5EF4-FFF2-40B4-BE49-F238E27FC236}">
                    <a16:creationId xmlns:a16="http://schemas.microsoft.com/office/drawing/2014/main" id="{2D7F3C4F-CDED-407F-A19B-71AB93F0381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Quantify element mass in the sample (1-100 ppm LOD), not great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u="sng" dirty="0"/>
                  <a:t>Use Regression methods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pt-PT" b="0" i="0" dirty="0" smtClean="0">
                        <a:latin typeface="Cambria Math" panose="02040503050406030204" pitchFamily="18" charset="0"/>
                      </a:rPr>
                      <m:t>C</m:t>
                    </m:r>
                    <m:r>
                      <a:rPr lang="pt-PT" b="0" i="0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begChr m:val="["/>
                        <m:endChr m:val="]"/>
                        <m:ctrlPr>
                          <a:rPr lang="pt-PT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pt-PT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  <m:d>
                          <m:dPr>
                            <m:ctrlPr>
                              <a:rPr lang="pt-PT" b="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PT" b="0" i="1" dirty="0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</m:d>
                      </m:e>
                    </m:d>
                  </m:oMath>
                </a14:m>
                <a:endParaRPr lang="pt-PT" dirty="0"/>
              </a:p>
              <a:p>
                <a:pPr marL="0" indent="0">
                  <a:buNone/>
                </a:pPr>
                <a:r>
                  <a:rPr lang="en-US" dirty="0"/>
                  <a:t>	Linear methods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𝑀𝐼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)+</m:t>
                    </m:r>
                    <m:r>
                      <a:rPr lang="pt-PT" b="0" i="1" dirty="0" smtClean="0">
                        <a:latin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		(e.g. Univariate Calibration, Partial Least Squares)</a:t>
                </a:r>
              </a:p>
              <a:p>
                <a:pPr marL="0" indent="0">
                  <a:buNone/>
                </a:pPr>
                <a:r>
                  <a:rPr lang="en-US" dirty="0"/>
                  <a:t>	Nonlinear methods</a:t>
                </a:r>
              </a:p>
              <a:p>
                <a:pPr marL="0" indent="0">
                  <a:buNone/>
                </a:pPr>
                <a:r>
                  <a:rPr lang="en-US" dirty="0"/>
                  <a:t>		(e.g. KNN regression, Deep Learning)</a:t>
                </a:r>
              </a:p>
            </p:txBody>
          </p:sp>
        </mc:Choice>
        <mc:Fallback>
          <p:sp>
            <p:nvSpPr>
              <p:cNvPr id="3" name="Marcador de Posição de Conteúdo 2">
                <a:extLst>
                  <a:ext uri="{FF2B5EF4-FFF2-40B4-BE49-F238E27FC236}">
                    <a16:creationId xmlns:a16="http://schemas.microsoft.com/office/drawing/2014/main" id="{2D7F3C4F-CDED-407F-A19B-71AB93F0381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24134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30827-F6B5-4180-9C50-91A296796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Some theoretical basis for quantification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62324F1-9748-4257-A186-1108F7479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Boltzmann equation + </a:t>
            </a:r>
            <a:r>
              <a:rPr lang="en-US" dirty="0" err="1"/>
              <a:t>Saha</a:t>
            </a:r>
            <a:r>
              <a:rPr lang="en-US" dirty="0"/>
              <a:t> ionization equation gives that the intensity of a given line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23F818D-43B9-4C5D-9D0F-09B4D8DF0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192" y="2416244"/>
            <a:ext cx="5134692" cy="136226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A7CC063-8411-4F3F-B5CD-F354E707F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607" y="3760623"/>
            <a:ext cx="8833052" cy="24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01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730827-F6B5-4180-9C50-91A296796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Some theoretical basis for quantification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62324F1-9748-4257-A186-1108F7479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Linear calibration model!</a:t>
            </a:r>
          </a:p>
          <a:p>
            <a:pPr marL="0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dirty="0"/>
              <a:t>However this is only valid for a plasma in </a:t>
            </a:r>
            <a:r>
              <a:rPr lang="en-US" u="sng" dirty="0"/>
              <a:t>thermal equilibrium + homogeneous, </a:t>
            </a:r>
            <a:r>
              <a:rPr lang="en-US" dirty="0"/>
              <a:t>usually not the case!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4B5F5CD-49DE-4735-B007-D08E0F7A1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965" y="2437959"/>
            <a:ext cx="2905530" cy="80973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23F818D-43B9-4C5D-9D0F-09B4D8DF0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129" y="2161696"/>
            <a:ext cx="5134692" cy="1362265"/>
          </a:xfrm>
          <a:prstGeom prst="rect">
            <a:avLst/>
          </a:prstGeom>
        </p:spPr>
      </p:pic>
      <p:cxnSp>
        <p:nvCxnSpPr>
          <p:cNvPr id="8" name="Conexão reta unidirecional 7">
            <a:extLst>
              <a:ext uri="{FF2B5EF4-FFF2-40B4-BE49-F238E27FC236}">
                <a16:creationId xmlns:a16="http://schemas.microsoft.com/office/drawing/2014/main" id="{D1572037-C8B9-4DC5-B32B-D6278EE392E0}"/>
              </a:ext>
            </a:extLst>
          </p:cNvPr>
          <p:cNvCxnSpPr>
            <a:cxnSpLocks/>
            <a:stCxn id="6" idx="3"/>
            <a:endCxn id="4" idx="1"/>
          </p:cNvCxnSpPr>
          <p:nvPr/>
        </p:nvCxnSpPr>
        <p:spPr>
          <a:xfrm flipV="1">
            <a:off x="6224821" y="2842828"/>
            <a:ext cx="1689144" cy="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7726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EAABD-4FE1-4702-9DE7-CA6BB33D9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When the plasma is not in the LTE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D5599A9-344A-4CF1-AD42-F0C954E89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7026" y="1914116"/>
            <a:ext cx="4235245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Self-absorption happens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Or even more dramatic, </a:t>
            </a:r>
            <a:r>
              <a:rPr lang="en-US" b="1" u="sng" dirty="0"/>
              <a:t>self-reversal</a:t>
            </a:r>
          </a:p>
        </p:txBody>
      </p:sp>
      <p:pic>
        <p:nvPicPr>
          <p:cNvPr id="3074" name="Picture 2" descr="OSA | Self-absorption reduction in laser-induced breakdown spectroscopy  using laser-stimulated absorption">
            <a:extLst>
              <a:ext uri="{FF2B5EF4-FFF2-40B4-BE49-F238E27FC236}">
                <a16:creationId xmlns:a16="http://schemas.microsoft.com/office/drawing/2014/main" id="{F78D3E19-B452-4476-8E66-065F55DAC8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720"/>
          <a:stretch/>
        </p:blipFill>
        <p:spPr bwMode="auto">
          <a:xfrm>
            <a:off x="6301709" y="4217353"/>
            <a:ext cx="4562936" cy="2355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339D5A0-F64A-43EC-AC73-EB9E196C20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092" y="1914116"/>
            <a:ext cx="6086169" cy="1955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6110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1B1D26-706A-4438-9037-9AE5F57AA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LIBS - A spectroscopy technique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036F812-9692-4FC7-9C8D-5AB19EE0A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5569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r>
              <a:rPr lang="en-US" sz="3600" dirty="0"/>
              <a:t>LIBS Stands for </a:t>
            </a:r>
            <a:r>
              <a:rPr lang="en-US" sz="3600" b="1" dirty="0"/>
              <a:t>Laser Induced Breakdown Spectroscopy</a:t>
            </a:r>
          </a:p>
          <a:p>
            <a:pPr marL="0" indent="0">
              <a:buNone/>
            </a:pPr>
            <a:r>
              <a:rPr lang="en-US" dirty="0"/>
              <a:t>and it is in short a spectroscopy technique.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31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E23059-0093-4C2D-8BDE-957FAD984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542" y="2766218"/>
            <a:ext cx="4599039" cy="1325563"/>
          </a:xfrm>
        </p:spPr>
        <p:txBody>
          <a:bodyPr/>
          <a:lstStyle/>
          <a:p>
            <a:r>
              <a:rPr lang="en-US" dirty="0"/>
              <a:t>From 1963 to 2022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53A6772B-F1FC-4900-BA2F-EFC9ABF43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8622" y="493992"/>
            <a:ext cx="5389815" cy="5870015"/>
          </a:xfrm>
        </p:spPr>
      </p:pic>
    </p:spTree>
    <p:extLst>
      <p:ext uri="{BB962C8B-B14F-4D97-AF65-F5344CB8AC3E}">
        <p14:creationId xmlns:p14="http://schemas.microsoft.com/office/powerpoint/2010/main" val="624166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DF7B9E-1CDD-47F6-9ACE-5B9CD305A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The process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A83497C-57FD-438E-8B5B-56C5C0310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23735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Laser induced Ablation of the material (</a:t>
            </a:r>
            <a:r>
              <a:rPr lang="en-US" dirty="0" err="1"/>
              <a:t>mJ</a:t>
            </a:r>
            <a:r>
              <a:rPr lang="en-US" dirty="0"/>
              <a:t> range for ns, </a:t>
            </a:r>
            <a:r>
              <a:rPr lang="en-US" dirty="0" err="1"/>
              <a:t>uJ</a:t>
            </a:r>
            <a:r>
              <a:rPr lang="en-US" dirty="0"/>
              <a:t> range for </a:t>
            </a:r>
            <a:r>
              <a:rPr lang="en-US" dirty="0" err="1"/>
              <a:t>ps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Vaporisation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Plasma breakdown, expansion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Continuous emission (Bremsstrahlung)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u="sng" dirty="0"/>
              <a:t>(500us) Line Emission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Laser-induced breakdown spectroscopy (LIBS) for food analysis: A review -  ScienceDirect">
            <a:extLst>
              <a:ext uri="{FF2B5EF4-FFF2-40B4-BE49-F238E27FC236}">
                <a16:creationId xmlns:a16="http://schemas.microsoft.com/office/drawing/2014/main" id="{D1605E93-1D75-49B0-B3F5-23FDA08A9A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617" y="2168448"/>
            <a:ext cx="6459243" cy="2890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688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0D81AF-FAC5-4C51-8BE6-02005820E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 typical prototype</a:t>
            </a:r>
          </a:p>
        </p:txBody>
      </p:sp>
      <p:pic>
        <p:nvPicPr>
          <p:cNvPr id="2050" name="Picture 2" descr="LIBS: Handheld Laser Induced Breakdown Spectroscopy (HH LIBS) - SciAps">
            <a:extLst>
              <a:ext uri="{FF2B5EF4-FFF2-40B4-BE49-F238E27FC236}">
                <a16:creationId xmlns:a16="http://schemas.microsoft.com/office/drawing/2014/main" id="{25C823B9-6A5F-48E7-9A9D-8B86118BF8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594" y="2494938"/>
            <a:ext cx="6031546" cy="2871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20062FA7-0905-47FF-B2C2-3290926C943E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64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400" dirty="0"/>
              <a:t>Laser + Focusing system (Lens, MO)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2.Spectrometer (Collection Lens + Grating + Detector Array: CMOS,CCD – low SNR, integration time (10 us to </a:t>
            </a:r>
            <a:r>
              <a:rPr lang="en-US" sz="2400" dirty="0" err="1"/>
              <a:t>ms</a:t>
            </a:r>
            <a:r>
              <a:rPr lang="en-US" sz="2400" dirty="0"/>
              <a:t>), </a:t>
            </a:r>
            <a:r>
              <a:rPr lang="en-US" sz="2400" dirty="0" err="1"/>
              <a:t>iCCD</a:t>
            </a:r>
            <a:r>
              <a:rPr lang="en-US" sz="2400" dirty="0"/>
              <a:t> – few photons, smaller integration time(ns) 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26670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13238-A97D-4A40-A5BD-CA458E338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Typical parameters - Laser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651CCA6-6C2A-4AA1-9CD7-2D2362EF2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Pulse Energy(few </a:t>
            </a:r>
            <a:r>
              <a:rPr lang="en-US" dirty="0" err="1"/>
              <a:t>mJ</a:t>
            </a:r>
            <a:r>
              <a:rPr lang="en-US" dirty="0"/>
              <a:t>, typically controlled with Q-Switch) </a:t>
            </a:r>
          </a:p>
          <a:p>
            <a:pPr marL="0" indent="0">
              <a:buNone/>
            </a:pPr>
            <a:r>
              <a:rPr lang="en-US" dirty="0"/>
              <a:t>Wavelength (1064nm) </a:t>
            </a:r>
          </a:p>
          <a:p>
            <a:pPr marL="0" indent="0">
              <a:buNone/>
            </a:pPr>
            <a:r>
              <a:rPr lang="en-US" dirty="0"/>
              <a:t>Pulse duration(few ns)</a:t>
            </a:r>
          </a:p>
          <a:p>
            <a:pPr marL="0" indent="0">
              <a:buNone/>
            </a:pPr>
            <a:r>
              <a:rPr lang="en-US" dirty="0"/>
              <a:t>Repetition Rate (few Hz)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543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113238-A97D-4A40-A5BD-CA458E338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Parameters - Spectrometer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651CCA6-6C2A-4AA1-9CD7-2D2362EF2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8097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Wavelength range </a:t>
            </a:r>
          </a:p>
          <a:p>
            <a:pPr marL="0" indent="0">
              <a:buNone/>
            </a:pPr>
            <a:r>
              <a:rPr lang="en-US" dirty="0"/>
              <a:t>(350nm to 900nm)</a:t>
            </a:r>
          </a:p>
          <a:p>
            <a:pPr marL="0" indent="0">
              <a:buNone/>
            </a:pPr>
            <a:r>
              <a:rPr lang="en-US" dirty="0"/>
              <a:t>Gate Integration time (50us to 1ms)</a:t>
            </a:r>
          </a:p>
          <a:p>
            <a:pPr marL="0" indent="0">
              <a:buNone/>
            </a:pPr>
            <a:r>
              <a:rPr lang="en-US" dirty="0"/>
              <a:t>Gate delay (50us) - remove the continuous emission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76C387E-3E4C-4AC3-B23E-6A8F90D88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7642" y="1300752"/>
            <a:ext cx="6884358" cy="5021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603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875A4F-0AA5-4A93-8C9E-F022B2E44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Applications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E8E436A-728E-41C7-B0E3-1321FF172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098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Spectroscopic technique for Chemical analysis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i="1" dirty="0"/>
              <a:t>Competitors:</a:t>
            </a:r>
          </a:p>
          <a:p>
            <a:pPr marL="457200" lvl="1" indent="0">
              <a:buNone/>
            </a:pPr>
            <a:r>
              <a:rPr lang="en-US" dirty="0"/>
              <a:t>ICP-MS (requires sample preparation, pricey, hours), </a:t>
            </a:r>
          </a:p>
          <a:p>
            <a:pPr marL="457200" lvl="1" indent="0">
              <a:buNone/>
            </a:pPr>
            <a:r>
              <a:rPr lang="en-US" dirty="0"/>
              <a:t>X-Ray (does not work for light elements, takes large operation times(minutes))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Schematic of ICP-MS major components: sample introduction system,... |  Download Scientific Diagram">
            <a:extLst>
              <a:ext uri="{FF2B5EF4-FFF2-40B4-BE49-F238E27FC236}">
                <a16:creationId xmlns:a16="http://schemas.microsoft.com/office/drawing/2014/main" id="{9B2F3FA4-5CD0-4136-9558-FB5CA9F6C3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5281" y="1520428"/>
            <a:ext cx="5366162" cy="2310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X-ray instrumentation - NuclearremotelaboratoryEN">
            <a:extLst>
              <a:ext uri="{FF2B5EF4-FFF2-40B4-BE49-F238E27FC236}">
                <a16:creationId xmlns:a16="http://schemas.microsoft.com/office/drawing/2014/main" id="{0203DF08-859D-41D0-942F-C199636D7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030" y="4271194"/>
            <a:ext cx="4417529" cy="2221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051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0C78BD-8809-4BF3-AF4D-237515BEE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Advantages of LIBS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1D39D13-CB5A-41CD-9905-2B481B333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Allows to detect virtually every element</a:t>
            </a:r>
          </a:p>
          <a:p>
            <a:pPr marL="0" indent="0">
              <a:buNone/>
            </a:pPr>
            <a:r>
              <a:rPr lang="en-US" dirty="0"/>
              <a:t>Fast, high throughput</a:t>
            </a:r>
          </a:p>
          <a:p>
            <a:pPr marL="0" indent="0">
              <a:buNone/>
            </a:pPr>
            <a:r>
              <a:rPr lang="en-US" dirty="0"/>
              <a:t>Relatively cheap (operation costs)</a:t>
            </a:r>
          </a:p>
          <a:p>
            <a:pPr marL="0" indent="0">
              <a:buNone/>
            </a:pPr>
            <a:r>
              <a:rPr lang="en-US" dirty="0"/>
              <a:t>Portable</a:t>
            </a:r>
          </a:p>
          <a:p>
            <a:pPr marL="0" indent="0">
              <a:buNone/>
            </a:pPr>
            <a:r>
              <a:rPr lang="en-US" dirty="0"/>
              <a:t>Easy to integrate in industry applications</a:t>
            </a:r>
          </a:p>
          <a:p>
            <a:pPr marL="0" indent="0">
              <a:buNone/>
            </a:pPr>
            <a:r>
              <a:rPr lang="en-US" dirty="0"/>
              <a:t>No sample preparation</a:t>
            </a:r>
          </a:p>
          <a:p>
            <a:pPr marL="0" indent="0">
              <a:buNone/>
            </a:pPr>
            <a:r>
              <a:rPr lang="en-US" dirty="0"/>
              <a:t>Low damage (micrometer size)</a:t>
            </a:r>
          </a:p>
          <a:p>
            <a:pPr marL="0" indent="0">
              <a:buNone/>
            </a:pPr>
            <a:r>
              <a:rPr lang="en-US" dirty="0"/>
              <a:t>Allow micrometer precision (mapping)</a:t>
            </a:r>
          </a:p>
          <a:p>
            <a:pPr marL="0" indent="0">
              <a:buNone/>
            </a:pPr>
            <a:r>
              <a:rPr lang="en-US" dirty="0"/>
              <a:t>Remote operation (Standoff LIBS, Underwater,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Extreme environments – e.g. Mars</a:t>
            </a:r>
          </a:p>
        </p:txBody>
      </p:sp>
      <p:pic>
        <p:nvPicPr>
          <p:cNvPr id="2052" name="Picture 4" descr="Z-300 LIBS Analyzer - SciAps">
            <a:extLst>
              <a:ext uri="{FF2B5EF4-FFF2-40B4-BE49-F238E27FC236}">
                <a16:creationId xmlns:a16="http://schemas.microsoft.com/office/drawing/2014/main" id="{58F11BBD-67C2-4A58-B674-64FA5247E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306" y="1246015"/>
            <a:ext cx="2647437" cy="3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NASA's Perseverance Rover Uses Its SuperCam Instrument to Laser Zap a Rock  on Mars">
            <a:extLst>
              <a:ext uri="{FF2B5EF4-FFF2-40B4-BE49-F238E27FC236}">
                <a16:creationId xmlns:a16="http://schemas.microsoft.com/office/drawing/2014/main" id="{0E18C13F-1145-45D2-8FAA-33B3EB5E4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7588" y="3612363"/>
            <a:ext cx="2774233" cy="2102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62834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465</Words>
  <Application>Microsoft Office PowerPoint</Application>
  <PresentationFormat>Ecrã Panorâmico</PresentationFormat>
  <Paragraphs>99</Paragraphs>
  <Slides>16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Tema do Office</vt:lpstr>
      <vt:lpstr>LIBS – PEEC 2022</vt:lpstr>
      <vt:lpstr>LIBS - A spectroscopy technique</vt:lpstr>
      <vt:lpstr>From 1963 to 2022</vt:lpstr>
      <vt:lpstr>The process</vt:lpstr>
      <vt:lpstr>A typical prototype</vt:lpstr>
      <vt:lpstr>Typical parameters - Laser</vt:lpstr>
      <vt:lpstr>Parameters - Spectrometer</vt:lpstr>
      <vt:lpstr>Applications</vt:lpstr>
      <vt:lpstr>Advantages of LIBS</vt:lpstr>
      <vt:lpstr>Applications</vt:lpstr>
      <vt:lpstr>What can LIBS really do?</vt:lpstr>
      <vt:lpstr>Qualitive Analysis</vt:lpstr>
      <vt:lpstr>Quantitative Analysis</vt:lpstr>
      <vt:lpstr>Some theoretical basis for quantification</vt:lpstr>
      <vt:lpstr>Some theoretical basis for quantification</vt:lpstr>
      <vt:lpstr>When the plasma is not in the LTE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LIBS – PEEC 2022</dc:title>
  <dc:creator>Nuno Silva</dc:creator>
  <cp:lastModifiedBy>Nuno Silva</cp:lastModifiedBy>
  <cp:revision>3</cp:revision>
  <dcterms:created xsi:type="dcterms:W3CDTF">2022-03-08T10:12:13Z</dcterms:created>
  <dcterms:modified xsi:type="dcterms:W3CDTF">2022-03-22T10:12:25Z</dcterms:modified>
</cp:coreProperties>
</file>

<file path=docProps/thumbnail.jpeg>
</file>